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59" r:id="rId5"/>
    <p:sldId id="260" r:id="rId6"/>
    <p:sldId id="258" r:id="rId7"/>
    <p:sldId id="261" r:id="rId8"/>
    <p:sldId id="263" r:id="rId9"/>
    <p:sldId id="264" r:id="rId10"/>
    <p:sldId id="271" r:id="rId11"/>
    <p:sldId id="266" r:id="rId12"/>
    <p:sldId id="267" r:id="rId13"/>
    <p:sldId id="268" r:id="rId14"/>
    <p:sldId id="269" r:id="rId15"/>
    <p:sldId id="270" r:id="rId16"/>
    <p:sldId id="273" r:id="rId17"/>
    <p:sldId id="27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5/14/2020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dj.pt/" TargetMode="External"/><Relationship Id="rId2" Type="http://schemas.openxmlformats.org/officeDocument/2006/relationships/hyperlink" Target="https://www.coe.int/en/web/youth/quality-label-for-youth-centre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jamboard.google.com/d/13b6PXuILuUZQjCtD7iO9PSeSwwpaIGsnr_dSsuD8R2w/edit?usp=sharing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Yhe6MJP8Lg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menti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acoesunidas.org/tema/odm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nric.org/pt/objetivos-de-desenvolvimento-sustentavel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TkbW1ZXQ9Q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menti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nj.pt/projeto/tu-na-europa/" TargetMode="External"/><Relationship Id="rId2" Type="http://schemas.openxmlformats.org/officeDocument/2006/relationships/hyperlink" Target="https://ec.europa.eu/youth/policy/youth-strategy/youthgoals_e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joseantoniodias92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m desenho&#10;&#10;Descrição gerada automaticamente">
            <a:extLst>
              <a:ext uri="{FF2B5EF4-FFF2-40B4-BE49-F238E27FC236}">
                <a16:creationId xmlns:a16="http://schemas.microsoft.com/office/drawing/2014/main" id="{966E0365-394D-4045-9DED-47C4C4279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0490" y="4936562"/>
            <a:ext cx="775209" cy="775209"/>
          </a:xfrm>
          <a:prstGeom prst="rect">
            <a:avLst/>
          </a:prstGeom>
        </p:spPr>
      </p:pic>
      <p:pic>
        <p:nvPicPr>
          <p:cNvPr id="6" name="Imagem 5" descr="Uma imagem com guarda-chuva&#10;&#10;Descrição gerada automaticamente">
            <a:extLst>
              <a:ext uri="{FF2B5EF4-FFF2-40B4-BE49-F238E27FC236}">
                <a16:creationId xmlns:a16="http://schemas.microsoft.com/office/drawing/2014/main" id="{A304F079-89F0-435C-9C4D-BD860F10F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9722" y="1449437"/>
            <a:ext cx="3972551" cy="3684894"/>
          </a:xfrm>
          <a:prstGeom prst="rect">
            <a:avLst/>
          </a:prstGeom>
        </p:spPr>
      </p:pic>
      <p:pic>
        <p:nvPicPr>
          <p:cNvPr id="7" name="Imagem 6" descr="Uma imagem com desenho&#10;&#10;Descrição gerada automaticamente">
            <a:extLst>
              <a:ext uri="{FF2B5EF4-FFF2-40B4-BE49-F238E27FC236}">
                <a16:creationId xmlns:a16="http://schemas.microsoft.com/office/drawing/2014/main" id="{8B0EB755-BB74-4C58-B31F-606D449DF7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0908" y="4936562"/>
            <a:ext cx="1378148" cy="77520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64965B6-9DDF-4F06-8A79-969260EDD9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5699" y="4936562"/>
            <a:ext cx="775209" cy="775209"/>
          </a:xfrm>
          <a:prstGeom prst="rect">
            <a:avLst/>
          </a:prstGeom>
        </p:spPr>
      </p:pic>
      <p:pic>
        <p:nvPicPr>
          <p:cNvPr id="9" name="Imagem 8" descr="Uma imagem com desenho, alimentação&#10;&#10;Descrição gerada automaticamente">
            <a:extLst>
              <a:ext uri="{FF2B5EF4-FFF2-40B4-BE49-F238E27FC236}">
                <a16:creationId xmlns:a16="http://schemas.microsoft.com/office/drawing/2014/main" id="{CB68BC54-ED41-459B-996B-0643FC4705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2800" y="2826842"/>
            <a:ext cx="2026394" cy="930083"/>
          </a:xfrm>
          <a:prstGeom prst="rect">
            <a:avLst/>
          </a:prstGeom>
        </p:spPr>
      </p:pic>
      <p:sp>
        <p:nvSpPr>
          <p:cNvPr id="10" name="Subtítulo 2">
            <a:extLst>
              <a:ext uri="{FF2B5EF4-FFF2-40B4-BE49-F238E27FC236}">
                <a16:creationId xmlns:a16="http://schemas.microsoft.com/office/drawing/2014/main" id="{1C9691A8-C19F-4063-8EA9-CDAE1A539B68}"/>
              </a:ext>
            </a:extLst>
          </p:cNvPr>
          <p:cNvSpPr txBox="1">
            <a:spLocks/>
          </p:cNvSpPr>
          <p:nvPr/>
        </p:nvSpPr>
        <p:spPr>
          <a:xfrm>
            <a:off x="4018742" y="653979"/>
            <a:ext cx="8067241" cy="638965"/>
          </a:xfrm>
          <a:prstGeom prst="rect">
            <a:avLst/>
          </a:prstGeom>
        </p:spPr>
        <p:txBody>
          <a:bodyPr vert="horz" lIns="91440" tIns="91440" rIns="91440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b="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pt-PT" b="1" dirty="0" err="1"/>
              <a:t>ODS’s</a:t>
            </a:r>
            <a:r>
              <a:rPr lang="pt-PT" b="1" dirty="0"/>
              <a:t> &amp; Youth </a:t>
            </a:r>
            <a:r>
              <a:rPr lang="pt-PT" b="1" dirty="0" err="1"/>
              <a:t>Goals</a:t>
            </a:r>
            <a:r>
              <a:rPr lang="pt-PT" b="1" dirty="0"/>
              <a:t>: Como se complementam a favor da juventude</a:t>
            </a:r>
          </a:p>
        </p:txBody>
      </p:sp>
      <p:pic>
        <p:nvPicPr>
          <p:cNvPr id="11" name="Imagem 10" descr="Uma imagem com símbolo, alimentação, desenho&#10;&#10;Descrição gerada automaticamente">
            <a:extLst>
              <a:ext uri="{FF2B5EF4-FFF2-40B4-BE49-F238E27FC236}">
                <a16:creationId xmlns:a16="http://schemas.microsoft.com/office/drawing/2014/main" id="{906C2291-9D5D-4B42-8D0D-0610FDBC06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37032" y="1292944"/>
            <a:ext cx="1718501" cy="9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50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6B3DEC5-E983-4E92-A5F4-86A43FA2D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0870" y="1731066"/>
            <a:ext cx="9601200" cy="3581400"/>
          </a:xfrm>
        </p:spPr>
        <p:txBody>
          <a:bodyPr>
            <a:normAutofit/>
          </a:bodyPr>
          <a:lstStyle/>
          <a:p>
            <a:endParaRPr lang="pt-PT" dirty="0"/>
          </a:p>
          <a:p>
            <a:pPr algn="just"/>
            <a:r>
              <a:rPr lang="pt-P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Portugal foi distinguido com o Selo de Qualidade do Conselho da Europa (</a:t>
            </a:r>
            <a:r>
              <a:rPr lang="pt-PT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CoE</a:t>
            </a:r>
            <a:r>
              <a:rPr lang="pt-P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), em novembro de 2014;</a:t>
            </a:r>
          </a:p>
          <a:p>
            <a:pPr algn="just"/>
            <a:r>
              <a:rPr lang="pt-P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 Centro de Juventude de Lisboa</a:t>
            </a:r>
            <a:r>
              <a:rPr lang="pt-PT" sz="1800" dirty="0">
                <a:solidFill>
                  <a:srgbClr val="272833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recebeu </a:t>
            </a:r>
            <a:r>
              <a:rPr lang="pt-PT" sz="1800" dirty="0">
                <a:solidFill>
                  <a:srgbClr val="2728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Selo de Qualidade do Conselho da Europa (</a:t>
            </a:r>
            <a:r>
              <a:rPr lang="pt-PT" sz="1800" dirty="0" err="1">
                <a:solidFill>
                  <a:srgbClr val="2728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CoE</a:t>
            </a:r>
            <a:r>
              <a:rPr lang="pt-PT" sz="1800" dirty="0">
                <a:solidFill>
                  <a:srgbClr val="2728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de 2015 a 2022 </a:t>
            </a:r>
            <a:r>
              <a:rPr lang="pt-PT" sz="18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pt-PT" sz="18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https://www.coe.int/en/web/youth/quality-label-for-youth-centres</a:t>
            </a:r>
            <a:r>
              <a:rPr lang="pt-PT" sz="1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algn="just"/>
            <a:r>
              <a:rPr lang="pt-P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 CJL encontra-se sediado na Direção Regional de Lisboa e Vale do Tejo, do Instituto Português do Desporto e Juventude I.P.. </a:t>
            </a:r>
            <a:r>
              <a:rPr lang="pt-PT" sz="18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Instituto Português do Desporto e Juventude, IP.</a:t>
            </a:r>
            <a:r>
              <a:rPr lang="pt-PT" sz="18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pt-PT" sz="1800" dirty="0">
                <a:solidFill>
                  <a:srgbClr val="2728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É</a:t>
            </a:r>
            <a:r>
              <a:rPr lang="pt-PT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um espaço laboratorial que </a:t>
            </a:r>
            <a:r>
              <a:rPr lang="pt-P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apoia e estimula a participação e cidadania ativa e promove</a:t>
            </a:r>
            <a:r>
              <a:rPr lang="pt-PT" sz="1800" dirty="0">
                <a:latin typeface="Calibri" panose="020F0502020204030204" pitchFamily="34" charset="0"/>
                <a:cs typeface="Calibri" panose="020F0502020204030204" pitchFamily="34" charset="0"/>
              </a:rPr>
              <a:t> ações no âmbito da educação não-formal, informação aos jovens e cooperação internacional;</a:t>
            </a:r>
          </a:p>
          <a:p>
            <a:pPr algn="just"/>
            <a:r>
              <a:rPr lang="pt-PT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Promove os valores do</a:t>
            </a:r>
            <a:r>
              <a:rPr lang="pt-P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Conselho da Europa</a:t>
            </a:r>
            <a:r>
              <a:rPr lang="pt-PT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- Direitos Humanos, Democracia e Estado de Direito;</a:t>
            </a:r>
            <a:endParaRPr lang="pt-PT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agem 4" descr="Uma imagem com símbolo, alimentação, desenho&#10;&#10;Descrição gerada automaticamente">
            <a:extLst>
              <a:ext uri="{FF2B5EF4-FFF2-40B4-BE49-F238E27FC236}">
                <a16:creationId xmlns:a16="http://schemas.microsoft.com/office/drawing/2014/main" id="{13E82A34-3CB4-4FAE-9D91-F2F813BD05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6409" y="237959"/>
            <a:ext cx="1899181" cy="108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987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>
            <a:extLst>
              <a:ext uri="{FF2B5EF4-FFF2-40B4-BE49-F238E27FC236}">
                <a16:creationId xmlns:a16="http://schemas.microsoft.com/office/drawing/2014/main" id="{2882B338-217A-4B75-8FEE-A052C0F63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36301" y="801329"/>
            <a:ext cx="4719398" cy="2369572"/>
          </a:xfrm>
        </p:spPr>
      </p:pic>
      <p:sp>
        <p:nvSpPr>
          <p:cNvPr id="6" name="Marcador de Posição de Conteúdo 2">
            <a:extLst>
              <a:ext uri="{FF2B5EF4-FFF2-40B4-BE49-F238E27FC236}">
                <a16:creationId xmlns:a16="http://schemas.microsoft.com/office/drawing/2014/main" id="{A4518D87-75D9-47B9-B3E5-1D20648F11F5}"/>
              </a:ext>
            </a:extLst>
          </p:cNvPr>
          <p:cNvSpPr txBox="1">
            <a:spLocks/>
          </p:cNvSpPr>
          <p:nvPr/>
        </p:nvSpPr>
        <p:spPr>
          <a:xfrm>
            <a:off x="1295400" y="4045974"/>
            <a:ext cx="9601200" cy="13224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Expectativas</a:t>
            </a:r>
          </a:p>
          <a:p>
            <a:endParaRPr lang="pt-PT" dirty="0">
              <a:hlinkClick r:id="rId3"/>
            </a:endParaRPr>
          </a:p>
          <a:p>
            <a:r>
              <a:rPr lang="pt-PT" dirty="0">
                <a:hlinkClick r:id="rId3"/>
              </a:rPr>
              <a:t>https://jamboard.google.com/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95440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ultimédia Online 3" title="Objetivos de Desenvolvimento Sustentￃﾡvel em portuguￃﾪs - Agenda 2030">
            <a:hlinkClick r:id="" action="ppaction://media"/>
            <a:extLst>
              <a:ext uri="{FF2B5EF4-FFF2-40B4-BE49-F238E27FC236}">
                <a16:creationId xmlns:a16="http://schemas.microsoft.com/office/drawing/2014/main" id="{48858D6C-AA0C-4A3D-8297-470A9BECD97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80311" y="1114117"/>
            <a:ext cx="8231377" cy="4629765"/>
          </a:xfrm>
          <a:prstGeom prst="rect">
            <a:avLst/>
          </a:prstGeom>
          <a:ln w="57150">
            <a:solidFill>
              <a:srgbClr val="000000"/>
            </a:solidFill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08803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3FFA511-CD04-4013-B6DB-CD7FF5CA8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4734232"/>
            <a:ext cx="9601200" cy="1322439"/>
          </a:xfrm>
        </p:spPr>
        <p:txBody>
          <a:bodyPr/>
          <a:lstStyle/>
          <a:p>
            <a:r>
              <a:rPr lang="pt-PT" dirty="0"/>
              <a:t>Link </a:t>
            </a:r>
            <a:r>
              <a:rPr lang="pt-PT" dirty="0" err="1"/>
              <a:t>directo</a:t>
            </a:r>
            <a:r>
              <a:rPr lang="pt-PT" dirty="0"/>
              <a:t> </a:t>
            </a:r>
            <a:r>
              <a:rPr lang="pt-PT" dirty="0">
                <a:hlinkClick r:id="rId2"/>
              </a:rPr>
              <a:t>https://www.menti.com/</a:t>
            </a:r>
            <a:endParaRPr lang="pt-PT" dirty="0"/>
          </a:p>
          <a:p>
            <a:r>
              <a:rPr lang="pt-PT" dirty="0"/>
              <a:t>Código </a:t>
            </a:r>
            <a:r>
              <a:rPr lang="pt-PT" b="1" dirty="0"/>
              <a:t>….</a:t>
            </a:r>
            <a:endParaRPr lang="pt-PT" dirty="0"/>
          </a:p>
        </p:txBody>
      </p:sp>
      <p:pic>
        <p:nvPicPr>
          <p:cNvPr id="5" name="Imagem 4" descr="Uma imagem com símbolo, relógio, desenho&#10;&#10;Descrição gerada automaticamente">
            <a:extLst>
              <a:ext uri="{FF2B5EF4-FFF2-40B4-BE49-F238E27FC236}">
                <a16:creationId xmlns:a16="http://schemas.microsoft.com/office/drawing/2014/main" id="{26A4B118-097B-4355-9674-2E849EC88D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704850"/>
            <a:ext cx="4876800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78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 descr="Uma imagem com exterior, relva, rua, cidade&#10;&#10;Descrição gerada automaticamente">
            <a:extLst>
              <a:ext uri="{FF2B5EF4-FFF2-40B4-BE49-F238E27FC236}">
                <a16:creationId xmlns:a16="http://schemas.microsoft.com/office/drawing/2014/main" id="{C5D09BA0-A111-4F7B-AFC7-EDD93880D7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6939" y="341671"/>
            <a:ext cx="5478122" cy="2846056"/>
          </a:xfrm>
        </p:spPr>
      </p:pic>
      <p:sp>
        <p:nvSpPr>
          <p:cNvPr id="7" name="Marcador de Posição de Conteúdo 2">
            <a:extLst>
              <a:ext uri="{FF2B5EF4-FFF2-40B4-BE49-F238E27FC236}">
                <a16:creationId xmlns:a16="http://schemas.microsoft.com/office/drawing/2014/main" id="{9C869A51-7F39-41B8-963E-EFBBFD1EC963}"/>
              </a:ext>
            </a:extLst>
          </p:cNvPr>
          <p:cNvSpPr txBox="1">
            <a:spLocks/>
          </p:cNvSpPr>
          <p:nvPr/>
        </p:nvSpPr>
        <p:spPr>
          <a:xfrm>
            <a:off x="1295399" y="2934929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dirty="0"/>
          </a:p>
          <a:p>
            <a:r>
              <a:rPr lang="pt-PT" dirty="0"/>
              <a:t>Organização das Nações Unidas (ONU)</a:t>
            </a:r>
          </a:p>
          <a:p>
            <a:r>
              <a:rPr lang="pt-PT" dirty="0"/>
              <a:t>Sucessores dos “Objetivos do Milénio” 2000 – 2015 (</a:t>
            </a:r>
            <a:r>
              <a:rPr lang="pt-PT" dirty="0">
                <a:hlinkClick r:id="rId3"/>
              </a:rPr>
              <a:t>https://nacoesunidas.org/tema/odm/</a:t>
            </a:r>
            <a:r>
              <a:rPr lang="pt-PT" dirty="0"/>
              <a:t>)</a:t>
            </a:r>
          </a:p>
          <a:p>
            <a:r>
              <a:rPr lang="pt-PT" dirty="0"/>
              <a:t>8 Objetivos Milénio – 17 Objetivos de Desenvolvimento Sustentável</a:t>
            </a:r>
          </a:p>
          <a:p>
            <a:r>
              <a:rPr lang="pt-PT" dirty="0"/>
              <a:t>“Transformando o nosso mundo: a Agenda 2030 para o Desenvolvimento Sustentável” 2015 - 2030 (</a:t>
            </a:r>
            <a:r>
              <a:rPr lang="pt-PT" dirty="0">
                <a:hlinkClick r:id="rId4"/>
              </a:rPr>
              <a:t>https://unric.org/pt/objetivos-de-desenvolvimento-sustentavel/</a:t>
            </a:r>
            <a:r>
              <a:rPr lang="pt-PT" dirty="0"/>
              <a:t>)</a:t>
            </a:r>
          </a:p>
          <a:p>
            <a:r>
              <a:rPr lang="pt-PT" dirty="0"/>
              <a:t>Prioridades do Governo Português:</a:t>
            </a:r>
          </a:p>
          <a:p>
            <a:pPr lvl="1"/>
            <a:r>
              <a:rPr lang="pt-PT" dirty="0"/>
              <a:t>ODS 4, 5, 9, 10, 13 e 14</a:t>
            </a:r>
          </a:p>
        </p:txBody>
      </p:sp>
    </p:spTree>
    <p:extLst>
      <p:ext uri="{BB962C8B-B14F-4D97-AF65-F5344CB8AC3E}">
        <p14:creationId xmlns:p14="http://schemas.microsoft.com/office/powerpoint/2010/main" val="203947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ultimédia Online 3" title="European Youth Goals">
            <a:hlinkClick r:id="" action="ppaction://media"/>
            <a:extLst>
              <a:ext uri="{FF2B5EF4-FFF2-40B4-BE49-F238E27FC236}">
                <a16:creationId xmlns:a16="http://schemas.microsoft.com/office/drawing/2014/main" id="{6ACF2BC0-E7E2-442D-B5CC-1CC1B1062A4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81343" y="1227188"/>
            <a:ext cx="7829313" cy="4403623"/>
          </a:xfrm>
          <a:prstGeom prst="rect">
            <a:avLst/>
          </a:prstGeom>
          <a:ln w="57150">
            <a:solidFill>
              <a:srgbClr val="000000"/>
            </a:solidFill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60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3FFA511-CD04-4013-B6DB-CD7FF5CA8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4734232"/>
            <a:ext cx="9601200" cy="1322439"/>
          </a:xfrm>
        </p:spPr>
        <p:txBody>
          <a:bodyPr/>
          <a:lstStyle/>
          <a:p>
            <a:r>
              <a:rPr lang="pt-PT" dirty="0"/>
              <a:t>Link </a:t>
            </a:r>
            <a:r>
              <a:rPr lang="pt-PT" dirty="0" err="1"/>
              <a:t>directo</a:t>
            </a:r>
            <a:r>
              <a:rPr lang="pt-PT" dirty="0"/>
              <a:t> </a:t>
            </a:r>
            <a:r>
              <a:rPr lang="pt-PT" dirty="0">
                <a:hlinkClick r:id="rId2"/>
              </a:rPr>
              <a:t>https://www.menti.com/</a:t>
            </a:r>
            <a:endParaRPr lang="pt-PT" dirty="0"/>
          </a:p>
          <a:p>
            <a:r>
              <a:rPr lang="pt-PT" dirty="0"/>
              <a:t>Código </a:t>
            </a:r>
            <a:r>
              <a:rPr lang="pt-PT" b="1" dirty="0"/>
              <a:t>…</a:t>
            </a:r>
            <a:endParaRPr lang="pt-PT" dirty="0"/>
          </a:p>
        </p:txBody>
      </p:sp>
      <p:pic>
        <p:nvPicPr>
          <p:cNvPr id="5" name="Imagem 4" descr="Uma imagem com símbolo, relógio, desenho&#10;&#10;Descrição gerada automaticamente">
            <a:extLst>
              <a:ext uri="{FF2B5EF4-FFF2-40B4-BE49-F238E27FC236}">
                <a16:creationId xmlns:a16="http://schemas.microsoft.com/office/drawing/2014/main" id="{26A4B118-097B-4355-9674-2E849EC88D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704850"/>
            <a:ext cx="4876800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49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e Conteúdo 2">
            <a:extLst>
              <a:ext uri="{FF2B5EF4-FFF2-40B4-BE49-F238E27FC236}">
                <a16:creationId xmlns:a16="http://schemas.microsoft.com/office/drawing/2014/main" id="{D451DD7E-A2FB-40C1-A19D-9A0FDD71FC2F}"/>
              </a:ext>
            </a:extLst>
          </p:cNvPr>
          <p:cNvSpPr txBox="1">
            <a:spLocks/>
          </p:cNvSpPr>
          <p:nvPr/>
        </p:nvSpPr>
        <p:spPr>
          <a:xfrm>
            <a:off x="1295399" y="32766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PT" dirty="0"/>
          </a:p>
          <a:p>
            <a:r>
              <a:rPr lang="pt-PT" dirty="0"/>
              <a:t>Comissão Europeia e Fórum Europeu de Juventude</a:t>
            </a:r>
          </a:p>
          <a:p>
            <a:r>
              <a:rPr lang="pt-PT" dirty="0"/>
              <a:t>Estratégia Europeia para a Juventude 2019-2027 (</a:t>
            </a:r>
            <a:r>
              <a:rPr lang="pt-PT" dirty="0">
                <a:hlinkClick r:id="rId2"/>
              </a:rPr>
              <a:t>https://ec.europa.eu/youth/policy/youth-strategy/youthgoals_en</a:t>
            </a:r>
            <a:r>
              <a:rPr lang="pt-PT" dirty="0"/>
              <a:t>)</a:t>
            </a:r>
          </a:p>
          <a:p>
            <a:r>
              <a:rPr lang="pt-PT" dirty="0"/>
              <a:t>Resultaram do Diálogo Jovem – Diálogo Estruturado desenvolvido em Portugal pelo Conselho Nacional de Juventude (</a:t>
            </a:r>
            <a:r>
              <a:rPr lang="pt-PT" dirty="0">
                <a:hlinkClick r:id="rId3"/>
              </a:rPr>
              <a:t>http://www.cnj.pt/projeto/tu-na-europa/</a:t>
            </a:r>
            <a:r>
              <a:rPr lang="pt-PT" dirty="0"/>
              <a:t>)</a:t>
            </a:r>
          </a:p>
          <a:p>
            <a:r>
              <a:rPr lang="pt-PT" dirty="0"/>
              <a:t>Prioridades do 7º Ciclo:</a:t>
            </a:r>
          </a:p>
          <a:p>
            <a:pPr lvl="1"/>
            <a:r>
              <a:rPr lang="pt-PT" dirty="0"/>
              <a:t>YG 6, 7 e 8</a:t>
            </a:r>
          </a:p>
          <a:p>
            <a:pPr lvl="2"/>
            <a:r>
              <a:rPr lang="pt-PT" dirty="0"/>
              <a:t>8º Ciclo – YG9</a:t>
            </a:r>
          </a:p>
        </p:txBody>
      </p:sp>
      <p:pic>
        <p:nvPicPr>
          <p:cNvPr id="10" name="Marcador de Posição de Conteúdo 9" descr="Uma imagem com relva&#10;&#10;Descrição gerada automaticamente">
            <a:extLst>
              <a:ext uri="{FF2B5EF4-FFF2-40B4-BE49-F238E27FC236}">
                <a16:creationId xmlns:a16="http://schemas.microsoft.com/office/drawing/2014/main" id="{97A577D4-4F3B-4861-964B-1C56A2F43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094469" y="560224"/>
            <a:ext cx="4003061" cy="2868776"/>
          </a:xfrm>
        </p:spPr>
      </p:pic>
    </p:spTree>
    <p:extLst>
      <p:ext uri="{BB962C8B-B14F-4D97-AF65-F5344CB8AC3E}">
        <p14:creationId xmlns:p14="http://schemas.microsoft.com/office/powerpoint/2010/main" val="658096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 descr="Uma imagem com captura de ecrã&#10;&#10;Descrição gerada automaticamente">
            <a:extLst>
              <a:ext uri="{FF2B5EF4-FFF2-40B4-BE49-F238E27FC236}">
                <a16:creationId xmlns:a16="http://schemas.microsoft.com/office/drawing/2014/main" id="{B5E18600-A31A-4DFC-8B08-78ED24E729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4841" y="251659"/>
            <a:ext cx="4512776" cy="6430893"/>
          </a:xfrm>
        </p:spPr>
      </p:pic>
      <p:pic>
        <p:nvPicPr>
          <p:cNvPr id="7" name="Imagem 6" descr="Uma imagem com captura de ecrã&#10;&#10;Descrição gerada automaticamente">
            <a:extLst>
              <a:ext uri="{FF2B5EF4-FFF2-40B4-BE49-F238E27FC236}">
                <a16:creationId xmlns:a16="http://schemas.microsoft.com/office/drawing/2014/main" id="{F6FC955C-52D0-46F5-8D23-11BB17D4E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517" y="251659"/>
            <a:ext cx="4494949" cy="643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309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 descr="Uma imagem com captura de ecrã, verde, símbolo, rua&#10;&#10;Descrição gerada automaticamente">
            <a:extLst>
              <a:ext uri="{FF2B5EF4-FFF2-40B4-BE49-F238E27FC236}">
                <a16:creationId xmlns:a16="http://schemas.microsoft.com/office/drawing/2014/main" id="{F7476507-4606-4CE0-A0F2-C5D9B2081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9880" y="304231"/>
            <a:ext cx="4468734" cy="6332543"/>
          </a:xfrm>
        </p:spPr>
      </p:pic>
      <p:pic>
        <p:nvPicPr>
          <p:cNvPr id="7" name="Imagem 6" descr="Uma imagem com captura de ecrã&#10;&#10;Descrição gerada automaticamente">
            <a:extLst>
              <a:ext uri="{FF2B5EF4-FFF2-40B4-BE49-F238E27FC236}">
                <a16:creationId xmlns:a16="http://schemas.microsoft.com/office/drawing/2014/main" id="{9E9B7685-3E56-4276-9BC8-9CAF225E5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341" y="304231"/>
            <a:ext cx="4432780" cy="633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77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 descr="Uma imagem com captura de ecrã&#10;&#10;Descrição gerada automaticamente">
            <a:extLst>
              <a:ext uri="{FF2B5EF4-FFF2-40B4-BE49-F238E27FC236}">
                <a16:creationId xmlns:a16="http://schemas.microsoft.com/office/drawing/2014/main" id="{0371DA6A-030D-43CB-A71E-815FC9F59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08870" y="304230"/>
            <a:ext cx="4451894" cy="6334827"/>
          </a:xfrm>
        </p:spPr>
      </p:pic>
      <p:pic>
        <p:nvPicPr>
          <p:cNvPr id="7" name="Imagem 6" descr="Uma imagem com captura de ecrã&#10;&#10;Descrição gerada automaticamente">
            <a:extLst>
              <a:ext uri="{FF2B5EF4-FFF2-40B4-BE49-F238E27FC236}">
                <a16:creationId xmlns:a16="http://schemas.microsoft.com/office/drawing/2014/main" id="{63E5A839-E6B4-4546-A75E-03A99EE24A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342" y="304230"/>
            <a:ext cx="4473790" cy="6334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21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 descr="Uma imagem com captura de ecrã&#10;&#10;Descrição gerada automaticamente">
            <a:extLst>
              <a:ext uri="{FF2B5EF4-FFF2-40B4-BE49-F238E27FC236}">
                <a16:creationId xmlns:a16="http://schemas.microsoft.com/office/drawing/2014/main" id="{341DA6CF-2482-4558-8F0E-F3FFBBBE25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78390" y="296611"/>
            <a:ext cx="4415404" cy="6334827"/>
          </a:xfrm>
        </p:spPr>
      </p:pic>
      <p:pic>
        <p:nvPicPr>
          <p:cNvPr id="7" name="Imagem 6" descr="Uma imagem com captura de ecrã, símbolo, verde, rua&#10;&#10;Descrição gerada automaticamente">
            <a:extLst>
              <a:ext uri="{FF2B5EF4-FFF2-40B4-BE49-F238E27FC236}">
                <a16:creationId xmlns:a16="http://schemas.microsoft.com/office/drawing/2014/main" id="{09056FF2-0F98-4A8B-8495-DF3526878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238" y="296611"/>
            <a:ext cx="4473374" cy="6334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95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 descr="Uma imagem com captura de ecrã, verde, símbolo, rua&#10;&#10;Descrição gerada automaticamente">
            <a:extLst>
              <a:ext uri="{FF2B5EF4-FFF2-40B4-BE49-F238E27FC236}">
                <a16:creationId xmlns:a16="http://schemas.microsoft.com/office/drawing/2014/main" id="{71DC8028-BEF1-4684-BC14-0645E060CB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04487" y="296611"/>
            <a:ext cx="4517167" cy="6347653"/>
          </a:xfrm>
        </p:spPr>
      </p:pic>
      <p:pic>
        <p:nvPicPr>
          <p:cNvPr id="7" name="Imagem 6" descr="Uma imagem com captura de ecrã, sentado, símbolo, estacionado&#10;&#10;Descrição gerada automaticamente">
            <a:extLst>
              <a:ext uri="{FF2B5EF4-FFF2-40B4-BE49-F238E27FC236}">
                <a16:creationId xmlns:a16="http://schemas.microsoft.com/office/drawing/2014/main" id="{E2085B8F-EA5B-4CFC-A924-5DC620337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141" y="296611"/>
            <a:ext cx="4473374" cy="634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066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 descr="Uma imagem com captura de ecrã&#10;&#10;Descrição gerada automaticamente">
            <a:extLst>
              <a:ext uri="{FF2B5EF4-FFF2-40B4-BE49-F238E27FC236}">
                <a16:creationId xmlns:a16="http://schemas.microsoft.com/office/drawing/2014/main" id="{98D9929C-8589-4587-AF1A-9C0421040A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9313" y="237944"/>
            <a:ext cx="4473373" cy="6382111"/>
          </a:xfrm>
        </p:spPr>
      </p:pic>
    </p:spTree>
    <p:extLst>
      <p:ext uri="{BB962C8B-B14F-4D97-AF65-F5344CB8AC3E}">
        <p14:creationId xmlns:p14="http://schemas.microsoft.com/office/powerpoint/2010/main" val="8571639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6B6059-D8F7-41F3-A568-12D67300B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2686050"/>
            <a:ext cx="9601200" cy="1485900"/>
          </a:xfrm>
        </p:spPr>
        <p:txBody>
          <a:bodyPr/>
          <a:lstStyle/>
          <a:p>
            <a:r>
              <a:rPr lang="pt-PT" dirty="0"/>
              <a:t>Questões e Partilhas de Boas Práticas</a:t>
            </a:r>
          </a:p>
        </p:txBody>
      </p:sp>
    </p:spTree>
    <p:extLst>
      <p:ext uri="{BB962C8B-B14F-4D97-AF65-F5344CB8AC3E}">
        <p14:creationId xmlns:p14="http://schemas.microsoft.com/office/powerpoint/2010/main" val="24944710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3FE1CF-1350-44D1-A203-CFADEB4B0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2686050"/>
            <a:ext cx="9601200" cy="1485900"/>
          </a:xfrm>
        </p:spPr>
        <p:txBody>
          <a:bodyPr/>
          <a:lstStyle/>
          <a:p>
            <a:r>
              <a:rPr lang="pt-PT" dirty="0"/>
              <a:t>Obrigado pela participação!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053CEB98-9813-487A-9A29-5CA1AEE09099}"/>
              </a:ext>
            </a:extLst>
          </p:cNvPr>
          <p:cNvSpPr txBox="1">
            <a:spLocks/>
          </p:cNvSpPr>
          <p:nvPr/>
        </p:nvSpPr>
        <p:spPr>
          <a:xfrm>
            <a:off x="7583129" y="5372100"/>
            <a:ext cx="4608871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2200" dirty="0"/>
              <a:t>José António Dias </a:t>
            </a:r>
          </a:p>
          <a:p>
            <a:endParaRPr lang="pt-PT" sz="2200" dirty="0"/>
          </a:p>
          <a:p>
            <a:r>
              <a:rPr lang="pt-PT" sz="2200" dirty="0">
                <a:hlinkClick r:id="rId2"/>
              </a:rPr>
              <a:t>joseantoniodias92@gmail.com</a:t>
            </a:r>
            <a:endParaRPr lang="pt-PT" sz="2200" dirty="0"/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14940661"/>
      </p:ext>
    </p:extLst>
  </p:cSld>
  <p:clrMapOvr>
    <a:masterClrMapping/>
  </p:clrMapOvr>
</p:sld>
</file>

<file path=ppt/theme/theme1.xml><?xml version="1.0" encoding="utf-8"?>
<a:theme xmlns:a="http://schemas.openxmlformats.org/drawingml/2006/main" name="Recorte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TM10001105[[fn=Recortar]]</Template>
  <TotalTime>204</TotalTime>
  <Words>357</Words>
  <Application>Microsoft Office PowerPoint</Application>
  <PresentationFormat>Ecrã Panorâmico</PresentationFormat>
  <Paragraphs>33</Paragraphs>
  <Slides>17</Slides>
  <Notes>0</Notes>
  <HiddenSlides>0</HiddenSlides>
  <MMClips>2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1" baseType="lpstr">
      <vt:lpstr>Arial</vt:lpstr>
      <vt:lpstr>Calibri</vt:lpstr>
      <vt:lpstr>Franklin Gothic Book</vt:lpstr>
      <vt:lpstr>Recorte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Questões e Partilhas de Boas Práticas</vt:lpstr>
      <vt:lpstr>Obrigado pela participação!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José António Dias</dc:creator>
  <cp:lastModifiedBy>José António Dias</cp:lastModifiedBy>
  <cp:revision>20</cp:revision>
  <dcterms:created xsi:type="dcterms:W3CDTF">2020-05-13T21:43:27Z</dcterms:created>
  <dcterms:modified xsi:type="dcterms:W3CDTF">2020-05-14T19:41:08Z</dcterms:modified>
</cp:coreProperties>
</file>